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8" r:id="rId2"/>
    <p:sldId id="264" r:id="rId3"/>
    <p:sldId id="295" r:id="rId4"/>
    <p:sldId id="267" r:id="rId5"/>
    <p:sldId id="279" r:id="rId6"/>
    <p:sldId id="271" r:id="rId7"/>
    <p:sldId id="280" r:id="rId8"/>
    <p:sldId id="268" r:id="rId9"/>
    <p:sldId id="294" r:id="rId10"/>
    <p:sldId id="293" r:id="rId11"/>
    <p:sldId id="281" r:id="rId12"/>
    <p:sldId id="283" r:id="rId13"/>
    <p:sldId id="284" r:id="rId14"/>
    <p:sldId id="290" r:id="rId15"/>
    <p:sldId id="287" r:id="rId16"/>
    <p:sldId id="288" r:id="rId17"/>
    <p:sldId id="286" r:id="rId18"/>
    <p:sldId id="276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 autoAdjust="0"/>
    <p:restoredTop sz="94632"/>
  </p:normalViewPr>
  <p:slideViewPr>
    <p:cSldViewPr snapToGrid="0">
      <p:cViewPr varScale="1">
        <p:scale>
          <a:sx n="106" d="100"/>
          <a:sy n="106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8DD38-7A46-4CFA-AE51-512FA3010B54}" type="datetimeFigureOut">
              <a:rPr lang="en-GB" smtClean="0"/>
              <a:t>29/07/2021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D199-B609-4181-8515-12126C8025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36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37FED-F973-4032-83EE-1EBF3E987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70" y="-1"/>
            <a:ext cx="1232720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CFDF-17CB-4424-821A-423CEF8D52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0216" y="2846326"/>
            <a:ext cx="9144000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C8FE1-5438-46C4-8F9D-7B029E0F1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639" y="5699219"/>
            <a:ext cx="2009154" cy="5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2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Slid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814" y="2496104"/>
            <a:ext cx="4566357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5105341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51B3F9-980A-48E4-A971-1262B67CC3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463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Slide+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0814" y="2496104"/>
            <a:ext cx="4566357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14" y="454817"/>
            <a:ext cx="4566357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2877" y="1345863"/>
            <a:ext cx="4484294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D4F0E78-52A3-4D17-A837-46C0BFEC77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1002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E84340-8CE8-4AF4-8D60-0D61CDFF2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343" y="2202035"/>
            <a:ext cx="3761526" cy="32394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9BC4F-CFA1-41A3-9144-06496E989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814" y="2543794"/>
            <a:ext cx="6424186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A49C99-2625-485F-9C84-884D039F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5105341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8A323-005D-47A7-8947-7AC464875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66ECCB-02D7-48EF-940B-81BC906112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00" y="2692400"/>
            <a:ext cx="3048000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66573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9BAB7F-FA6E-4D04-8539-E804C38191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14" y="2390721"/>
            <a:ext cx="3761526" cy="32394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9BC4F-CFA1-41A3-9144-06496E9899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7414" y="2691727"/>
            <a:ext cx="6424186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A49C99-2625-485F-9C84-884D039F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62697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8A323-005D-47A7-8947-7AC464875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114" y="1345863"/>
            <a:ext cx="6269772" cy="4548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66ECCB-02D7-48EF-940B-81BC906112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2291" y="2840333"/>
            <a:ext cx="3048000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415745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adget_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814" y="2496104"/>
            <a:ext cx="5386694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5105341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641B04CC-CC41-44A1-BA9B-40B2E71C7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614" r="929" b="19723"/>
          <a:stretch/>
        </p:blipFill>
        <p:spPr>
          <a:xfrm>
            <a:off x="5613862" y="136733"/>
            <a:ext cx="6899847" cy="6721267"/>
          </a:xfrm>
          <a:prstGeom prst="rect">
            <a:avLst/>
          </a:prstGeom>
          <a:noFill/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70338D-C5E7-4C8B-9CFA-798ECCEF04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10525" y="1266825"/>
            <a:ext cx="2200275" cy="381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9D1B54-7125-4355-AEF2-E363A16959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adget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94998" y="2496104"/>
            <a:ext cx="4982188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998" y="454817"/>
            <a:ext cx="4566357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61" y="1345863"/>
            <a:ext cx="4484294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44B73E-9994-45A9-AE4B-037DDB4883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184"/>
            <a:ext cx="6611815" cy="66118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53AD1-7B36-4D1F-90C6-8BEAC35FF3AE}"/>
              </a:ext>
            </a:extLst>
          </p:cNvPr>
          <p:cNvSpPr/>
          <p:nvPr/>
        </p:nvSpPr>
        <p:spPr>
          <a:xfrm>
            <a:off x="1514092" y="1090246"/>
            <a:ext cx="3690954" cy="487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8A1C53-D2FA-4000-8C93-52BA79574C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4475" y="1090613"/>
            <a:ext cx="3690938" cy="4879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232A18-DC92-47B8-8F25-237D088D72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Gadget_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97228F-F421-48B8-9C37-83C0EFC80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70" y="-1"/>
            <a:ext cx="12327202" cy="6858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5F720-6A4A-4327-A7B8-5CF02A1EA7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4018"/>
            <a:ext cx="1295340" cy="32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44B73E-9994-45A9-AE4B-037DDB4883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184"/>
            <a:ext cx="6611815" cy="66118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653AD1-7B36-4D1F-90C6-8BEAC35FF3AE}"/>
              </a:ext>
            </a:extLst>
          </p:cNvPr>
          <p:cNvSpPr/>
          <p:nvPr/>
        </p:nvSpPr>
        <p:spPr>
          <a:xfrm>
            <a:off x="1514092" y="1090246"/>
            <a:ext cx="3690954" cy="487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8A1C53-D2FA-4000-8C93-52BA79574C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14475" y="1090613"/>
            <a:ext cx="3690938" cy="4879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BB48DFE-50FF-4CD8-80F2-B27FBA0319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1830" y="2446215"/>
            <a:ext cx="4935356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0116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Gadget_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48CC5DE-1BF3-4D4A-8614-91A25FA6B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70" y="-1"/>
            <a:ext cx="12327202" cy="6858001"/>
          </a:xfrm>
          <a:prstGeom prst="rect">
            <a:avLst/>
          </a:prstGeom>
        </p:spPr>
      </p:pic>
      <p:pic>
        <p:nvPicPr>
          <p:cNvPr id="18" name="Picture Placeholder 9">
            <a:extLst>
              <a:ext uri="{FF2B5EF4-FFF2-40B4-BE49-F238E27FC236}">
                <a16:creationId xmlns:a16="http://schemas.microsoft.com/office/drawing/2014/main" id="{49FA6818-5CB9-44FC-9028-0BA454E2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0614" r="929" b="19723"/>
          <a:stretch/>
        </p:blipFill>
        <p:spPr>
          <a:xfrm>
            <a:off x="0" y="136733"/>
            <a:ext cx="6899847" cy="6721267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5F720-6A4A-4327-A7B8-5CF02A1EA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4018"/>
            <a:ext cx="1295340" cy="323835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BB48DFE-50FF-4CD8-80F2-B27FBA0319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1830" y="2446215"/>
            <a:ext cx="4935356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3CCEB5-E90D-44BA-91DE-4C3E48F2BAF6}"/>
              </a:ext>
            </a:extLst>
          </p:cNvPr>
          <p:cNvSpPr/>
          <p:nvPr/>
        </p:nvSpPr>
        <p:spPr>
          <a:xfrm>
            <a:off x="2396663" y="1266825"/>
            <a:ext cx="2200275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20E7E552-A02A-4322-B7A1-7215A4EB3F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6663" y="1266825"/>
            <a:ext cx="2200275" cy="381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8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1EFC2C-C707-48BD-8B4C-81F2E0547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54" y="0"/>
            <a:ext cx="12313708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031861-3E56-4F24-A22F-3288415E1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71" y="2511210"/>
            <a:ext cx="3253787" cy="28021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A49C99-2625-485F-9C84-884D039F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62697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8A323-005D-47A7-8947-7AC464875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114" y="1345863"/>
            <a:ext cx="6269772" cy="4548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566ECCB-02D7-48EF-940B-81BC906112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011" y="3319991"/>
            <a:ext cx="3048000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100"/>
              </a:lnSpc>
              <a:buNone/>
              <a:defRPr sz="4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E4442D-74FC-4E18-9A58-73115C2A1C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106" y="2511210"/>
            <a:ext cx="3253787" cy="280215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2576731-C6FD-4C7A-B846-7C36B2A48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9194" y="3319990"/>
            <a:ext cx="3048000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100"/>
              </a:lnSpc>
              <a:buNone/>
              <a:defRPr sz="4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ACC3CB-A79D-4755-80A6-B2335AB1A0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399" y="2511210"/>
            <a:ext cx="3253787" cy="280215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E49BDB5-4C8E-4289-A87C-28299BF9B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6183" y="3226138"/>
            <a:ext cx="3048000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100"/>
              </a:lnSpc>
              <a:buNone/>
              <a:defRPr sz="4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7352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1EFC2C-C707-48BD-8B4C-81F2E0547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54" y="0"/>
            <a:ext cx="1231370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A49C99-2625-485F-9C84-884D039F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1114" y="454817"/>
            <a:ext cx="62697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D96AF-B836-4061-A47F-DC3B9CA61862}"/>
              </a:ext>
            </a:extLst>
          </p:cNvPr>
          <p:cNvSpPr/>
          <p:nvPr/>
        </p:nvSpPr>
        <p:spPr>
          <a:xfrm>
            <a:off x="667657" y="1345863"/>
            <a:ext cx="10842172" cy="459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8A323-005D-47A7-8947-7AC464875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1114" y="1345863"/>
            <a:ext cx="6269772" cy="4548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8" name="Chart Placeholder 3">
            <a:extLst>
              <a:ext uri="{FF2B5EF4-FFF2-40B4-BE49-F238E27FC236}">
                <a16:creationId xmlns:a16="http://schemas.microsoft.com/office/drawing/2014/main" id="{14396277-CCD6-42FC-8AEF-21F33A52971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35015" y="2026443"/>
            <a:ext cx="10842172" cy="391715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2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44194E-6569-43C9-8475-359B0298BE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5CFDF-17CB-4424-821A-423CEF8D52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0216" y="2846326"/>
            <a:ext cx="9144000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C8FE1-5438-46C4-8F9D-7B029E0F1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639" y="5699219"/>
            <a:ext cx="2009154" cy="5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67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1EFC2C-C707-48BD-8B4C-81F2E0547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54" y="0"/>
            <a:ext cx="1231370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143674-A6D9-4B4B-9D67-7D7F08133E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43423" y="1973263"/>
            <a:ext cx="4745488" cy="380342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72AEE5-36A4-45C2-9B29-FE1DFD48C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5105341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B03A0C-D15E-4B7E-B5AD-0A020334B4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34D8B0A2-08D2-4FFC-9BF9-0D3B4B0FA57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96938" y="1973263"/>
            <a:ext cx="5199062" cy="4311650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16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876" y="454817"/>
            <a:ext cx="4788817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26055-5E78-4D4F-8EC2-BF03E3658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847" y="-1"/>
            <a:ext cx="6020184" cy="6858001"/>
          </a:xfrm>
          <a:prstGeom prst="rect">
            <a:avLst/>
          </a:prstGeom>
        </p:spPr>
      </p:pic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EC303E4A-1CB4-4042-8AC5-D49AFAEB0D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96938" y="1973263"/>
            <a:ext cx="4788755" cy="4311650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E2A232D-16DF-4B35-BA7C-7859532380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5315" y="2446215"/>
            <a:ext cx="4935356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8FF2B6-1C42-4FAB-B6AB-1CA75A2EF9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323" y="6074018"/>
            <a:ext cx="1295340" cy="3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4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926055-5E78-4D4F-8EC2-BF03E3658D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20184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37268" y="454817"/>
            <a:ext cx="4870879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9330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574104-2136-468A-98B4-2F559F15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06"/>
          <a:stretch/>
        </p:blipFill>
        <p:spPr>
          <a:xfrm>
            <a:off x="11156251" y="5969870"/>
            <a:ext cx="535653" cy="515375"/>
          </a:xfrm>
          <a:prstGeom prst="rect">
            <a:avLst/>
          </a:prstGeom>
        </p:spPr>
      </p:pic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EC303E4A-1CB4-4042-8AC5-D49AFAEB0DE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719392" y="1973263"/>
            <a:ext cx="4788755" cy="3996607"/>
          </a:xfrm>
          <a:prstGeom prst="rect">
            <a:avLst/>
          </a:prstGeom>
        </p:spPr>
        <p:txBody>
          <a:bodyPr numCol="1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E2A232D-16DF-4B35-BA7C-7859532380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468" y="2446215"/>
            <a:ext cx="4935356" cy="25399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6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9ED18-5C24-4CF2-9D86-701B8B1D5C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422" y="6074018"/>
            <a:ext cx="1295340" cy="3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86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1EFC2C-C707-48BD-8B4C-81F2E05472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854" y="0"/>
            <a:ext cx="12313708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0A49C99-2625-485F-9C84-884D039FB0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62697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E98A323-005D-47A7-8947-7AC4648754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114" y="1345863"/>
            <a:ext cx="6269772" cy="45481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04F27-230A-4B72-9CE1-711D3ADD4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76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FAC16-8C6C-4229-A55B-DBC1EA638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70" y="-1"/>
            <a:ext cx="12327202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D40A5-5C3C-4687-A0E9-A2B4DDDC56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4018"/>
            <a:ext cx="1295340" cy="32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5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55AB38-C9E2-468A-82A3-6C695EB1D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70" y="-1"/>
            <a:ext cx="12327202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EE0A1-B48B-49A6-9180-5920F54A11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639" y="5699219"/>
            <a:ext cx="2009154" cy="5022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0F3E1C-8DDB-4211-BAD5-17D31BAB05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1416" y="2505624"/>
            <a:ext cx="5181600" cy="2995612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pharetra”</a:t>
            </a:r>
          </a:p>
        </p:txBody>
      </p:sp>
    </p:spTree>
    <p:extLst>
      <p:ext uri="{BB962C8B-B14F-4D97-AF65-F5344CB8AC3E}">
        <p14:creationId xmlns:p14="http://schemas.microsoft.com/office/powerpoint/2010/main" val="2699441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BB5A21-F5EE-42E0-A96C-6F9D10E9E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7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BB5A21-F5EE-42E0-A96C-6F9D10E9E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368" y="4818185"/>
            <a:ext cx="2989263" cy="113713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66281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814" y="2100261"/>
            <a:ext cx="5163955" cy="378655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molestie</a:t>
            </a:r>
            <a:r>
              <a:rPr lang="en-US" dirty="0"/>
              <a:t> cursus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lorem </a:t>
            </a:r>
            <a:r>
              <a:rPr lang="en-US" dirty="0" err="1"/>
              <a:t>pretium</a:t>
            </a:r>
            <a:r>
              <a:rPr lang="en-US" dirty="0"/>
              <a:t> vitae.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at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105623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BFBC1DA-2698-4EF3-B7AF-E7940F8C2C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233" y="2100899"/>
            <a:ext cx="5163955" cy="378655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molestie</a:t>
            </a:r>
            <a:r>
              <a:rPr lang="en-US" dirty="0"/>
              <a:t> cursus </a:t>
            </a:r>
            <a:r>
              <a:rPr lang="en-US" dirty="0" err="1"/>
              <a:t>nisl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lorem </a:t>
            </a:r>
            <a:r>
              <a:rPr lang="en-US" dirty="0" err="1"/>
              <a:t>pretium</a:t>
            </a:r>
            <a:r>
              <a:rPr lang="en-US" dirty="0"/>
              <a:t> vitae.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at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lorem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51A0FF-D2D1-4F4B-91F1-837C460ABB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B5CE9C-6001-4C8D-896E-71F03798EC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</p:spTree>
    <p:extLst>
      <p:ext uri="{BB962C8B-B14F-4D97-AF65-F5344CB8AC3E}">
        <p14:creationId xmlns:p14="http://schemas.microsoft.com/office/powerpoint/2010/main" val="246774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4814" y="2041646"/>
            <a:ext cx="3376247" cy="378655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105623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6A0F03-2BE2-4E9E-83D2-891B99A300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37" y="2064177"/>
            <a:ext cx="3376247" cy="378655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6F159F-25BE-428E-8D0C-1B552E5038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2661" y="2064177"/>
            <a:ext cx="3376247" cy="3786554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89729-DB08-49C3-8550-6DDEC32A83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621D8D7-E02D-478C-B08A-29569C3E41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</p:spTree>
    <p:extLst>
      <p:ext uri="{BB962C8B-B14F-4D97-AF65-F5344CB8AC3E}">
        <p14:creationId xmlns:p14="http://schemas.microsoft.com/office/powerpoint/2010/main" val="394453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+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346452-BF5B-4A15-A937-CF1C7E0C3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0"/>
            <a:ext cx="911469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369" y="2496104"/>
            <a:ext cx="4788817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105623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1E659-540D-4EED-827E-F9A1CA058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DDD07-C517-435E-AFC4-92951B261A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51255" y="2496104"/>
            <a:ext cx="4085859" cy="31715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Insert your content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ACDADB-2800-4684-ADAC-B7A92814A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</p:spTree>
    <p:extLst>
      <p:ext uri="{BB962C8B-B14F-4D97-AF65-F5344CB8AC3E}">
        <p14:creationId xmlns:p14="http://schemas.microsoft.com/office/powerpoint/2010/main" val="118608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+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346452-BF5B-4A15-A937-CF1C7E0C3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49414" y="0"/>
            <a:ext cx="954258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8429-DE08-4550-8B36-5DB28D0DD7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8462" y="2496104"/>
            <a:ext cx="4788817" cy="3171543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lorem pharetra, ac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Ut </a:t>
            </a:r>
            <a:r>
              <a:rPr lang="en-US" dirty="0" err="1"/>
              <a:t>velit</a:t>
            </a:r>
            <a:r>
              <a:rPr lang="en-US" dirty="0"/>
              <a:t> dui, </a:t>
            </a:r>
            <a:r>
              <a:rPr lang="en-US" dirty="0" err="1"/>
              <a:t>auctor</a:t>
            </a:r>
            <a:r>
              <a:rPr lang="en-US" dirty="0"/>
              <a:t> a </a:t>
            </a:r>
            <a:r>
              <a:rPr lang="en-US" dirty="0" err="1"/>
              <a:t>ultrices</a:t>
            </a:r>
            <a:r>
              <a:rPr lang="en-US" dirty="0"/>
              <a:t> a, </a:t>
            </a:r>
            <a:r>
              <a:rPr lang="en-US" dirty="0" err="1"/>
              <a:t>ultricies</a:t>
            </a:r>
            <a:r>
              <a:rPr lang="en-US" dirty="0"/>
              <a:t> vel ligula. </a:t>
            </a:r>
            <a:r>
              <a:rPr lang="en-US" dirty="0" err="1"/>
              <a:t>Donec</a:t>
            </a:r>
            <a:r>
              <a:rPr lang="en-US" dirty="0"/>
              <a:t> non pulvinar </a:t>
            </a:r>
            <a:r>
              <a:rPr lang="en-US" dirty="0" err="1"/>
              <a:t>erat</a:t>
            </a:r>
            <a:r>
              <a:rPr lang="en-US" dirty="0"/>
              <a:t>, at </a:t>
            </a:r>
            <a:r>
              <a:rPr lang="en-US" dirty="0" err="1"/>
              <a:t>auctor</a:t>
            </a:r>
            <a:r>
              <a:rPr lang="en-US" dirty="0"/>
              <a:t> sem. Integer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at </a:t>
            </a:r>
            <a:r>
              <a:rPr lang="en-US" dirty="0" err="1"/>
              <a:t>ornare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diam. Duis </a:t>
            </a:r>
            <a:r>
              <a:rPr lang="en-US" dirty="0" err="1"/>
              <a:t>molesti</a:t>
            </a:r>
            <a:r>
              <a:rPr lang="en-US" dirty="0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F322-966C-47D4-95DF-2BBCF7F44D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814" y="454817"/>
            <a:ext cx="10562372" cy="11653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dirty="0"/>
              <a:t>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1E659-540D-4EED-827E-F9A1CA0580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1846" y="6079042"/>
            <a:ext cx="1295340" cy="32414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DDD07-C517-435E-AFC4-92951B261A3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25224" y="2496104"/>
            <a:ext cx="4085859" cy="31715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</a:lstStyle>
          <a:p>
            <a:pPr lvl="0"/>
            <a:r>
              <a:rPr lang="en-US" dirty="0"/>
              <a:t>Insert your content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DBCE386-C030-4AB1-8665-BAD762997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6876" y="1345863"/>
            <a:ext cx="4788817" cy="454818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ts val="2600"/>
              </a:lnSpc>
              <a:buNone/>
              <a:defRPr sz="1600" b="1">
                <a:solidFill>
                  <a:srgbClr val="40515E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Subtitle lorem ipsum</a:t>
            </a:r>
          </a:p>
        </p:txBody>
      </p:sp>
    </p:spTree>
    <p:extLst>
      <p:ext uri="{BB962C8B-B14F-4D97-AF65-F5344CB8AC3E}">
        <p14:creationId xmlns:p14="http://schemas.microsoft.com/office/powerpoint/2010/main" val="262772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74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4051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15D47E-1030-4DAA-BAA7-76278ACC1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37E85D-49C4-4CBA-9BC2-780F55F4C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15E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C84A-E425-4B52-BA01-E79C59F50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3" y="5715000"/>
            <a:ext cx="2031994" cy="50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1D7554-475C-438F-98EF-1EDDC4CF2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216" y="2244436"/>
            <a:ext cx="9144000" cy="16529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 Crop Type Detection Project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4CD66A8-93CE-470A-89FC-4955B8232034}"/>
              </a:ext>
            </a:extLst>
          </p:cNvPr>
          <p:cNvSpPr txBox="1">
            <a:spLocks/>
          </p:cNvSpPr>
          <p:nvPr/>
        </p:nvSpPr>
        <p:spPr>
          <a:xfrm>
            <a:off x="3638091" y="4097424"/>
            <a:ext cx="4788817" cy="77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65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7830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Three Crop Types (relative imbalanced data)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:  </a:t>
            </a: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</a:t>
            </a:r>
            <a:r>
              <a:rPr lang="en-GB" sz="2400" i="1" u="sng" dirty="0"/>
              <a:t>The number of instances for each crop type</a:t>
            </a:r>
            <a:r>
              <a:rPr lang="en-GB" sz="2400" i="1" dirty="0"/>
              <a:t>: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Drugs"/>
              <a:ea typeface="+mn-ea"/>
              <a:cs typeface="+mn-cs"/>
            </a:endParaRP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Barley (spring):  11199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Wheat (spring): 4261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Oats (spring): 1433 </a:t>
            </a:r>
          </a:p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Overall accuracy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on test set: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96.14%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Accuracy for each crop type: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Accuracy for class Barley (spring) is: 98.42%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Accuracy for class Wheat (spring) is: 94.86%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Accuracy for class Oats (spring) is: 81.39%</a:t>
            </a:r>
          </a:p>
          <a:p>
            <a:br>
              <a:rPr lang="en-GB" dirty="0">
                <a:solidFill>
                  <a:schemeClr val="accent6">
                    <a:lumMod val="50000"/>
                  </a:schemeClr>
                </a:solidFill>
                <a:highlight>
                  <a:srgbClr val="000000"/>
                </a:highlight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374151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492768"/>
          </a:xfrm>
        </p:spPr>
        <p:txBody>
          <a:bodyPr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Training History:</a:t>
            </a: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234F9D5-8A25-AA41-95ED-0BDD5D57E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5" y="2143593"/>
            <a:ext cx="7824865" cy="42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1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970" y="1537315"/>
            <a:ext cx="7172075" cy="449276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Six Crop Types (relative imbalanced data):  </a:t>
            </a:r>
          </a:p>
          <a:p>
            <a:r>
              <a:rPr lang="en-GB" sz="2400" dirty="0"/>
              <a:t>     </a:t>
            </a:r>
          </a:p>
          <a:p>
            <a:r>
              <a:rPr lang="en-GB" sz="2400" i="1" dirty="0"/>
              <a:t>    </a:t>
            </a:r>
            <a:r>
              <a:rPr lang="en-GB" sz="2400" i="1" u="sng" dirty="0"/>
              <a:t>The number of instances for each crop type</a:t>
            </a:r>
            <a:r>
              <a:rPr lang="en-GB" sz="2400" i="1" dirty="0"/>
              <a:t>:</a:t>
            </a:r>
          </a:p>
          <a:p>
            <a:r>
              <a:rPr lang="en-GB" sz="2400" dirty="0"/>
              <a:t>     Barley (spring):   4959 </a:t>
            </a:r>
          </a:p>
          <a:p>
            <a:r>
              <a:rPr lang="en-GB" sz="2400" dirty="0"/>
              <a:t>     Grass:   4947 </a:t>
            </a:r>
          </a:p>
          <a:p>
            <a:r>
              <a:rPr lang="en-GB" sz="2400" dirty="0"/>
              <a:t>     Oilseed rape(winter):   3760 </a:t>
            </a:r>
          </a:p>
          <a:p>
            <a:r>
              <a:rPr lang="en-GB" sz="2400" dirty="0"/>
              <a:t>     Uncropped land:  1859 </a:t>
            </a:r>
          </a:p>
          <a:p>
            <a:r>
              <a:rPr lang="en-GB" sz="2400" dirty="0"/>
              <a:t>     Forage Maize:  1464 </a:t>
            </a:r>
          </a:p>
          <a:p>
            <a:r>
              <a:rPr lang="en-GB" sz="2400" dirty="0"/>
              <a:t>     Beans:  1289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  <a:p>
            <a:br>
              <a:rPr lang="en-GB" dirty="0">
                <a:solidFill>
                  <a:schemeClr val="accent6">
                    <a:lumMod val="50000"/>
                  </a:schemeClr>
                </a:solidFill>
                <a:highlight>
                  <a:srgbClr val="000000"/>
                </a:highlight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49251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970" y="1537315"/>
            <a:ext cx="7172075" cy="4492768"/>
          </a:xfrm>
        </p:spPr>
        <p:txBody>
          <a:bodyPr/>
          <a:lstStyle/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-   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Overall accuracy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on test set: 80.11%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Accuracy for each crop type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  <a:r>
              <a:rPr lang="en-GB" sz="2400" dirty="0"/>
              <a:t>Accuracy for class Barley (spring) is: 79.90% </a:t>
            </a:r>
          </a:p>
          <a:p>
            <a:r>
              <a:rPr lang="en-GB" sz="2400" dirty="0"/>
              <a:t>     Accuracy for class Beans is: 69.17% </a:t>
            </a:r>
          </a:p>
          <a:p>
            <a:r>
              <a:rPr lang="en-GB" sz="2400" dirty="0"/>
              <a:t>     Accuracy for class Forage Maize is: 91.03% </a:t>
            </a:r>
          </a:p>
          <a:p>
            <a:r>
              <a:rPr lang="en-GB" sz="2400" dirty="0"/>
              <a:t>     Accuracy for class Grass is: 83.69% </a:t>
            </a:r>
          </a:p>
          <a:p>
            <a:r>
              <a:rPr lang="en-GB" sz="2400" dirty="0"/>
              <a:t>     Accuracy for class Oilseed rape (winter) is: 76.61%    </a:t>
            </a:r>
          </a:p>
          <a:p>
            <a:r>
              <a:rPr lang="en-GB" sz="2400" dirty="0"/>
              <a:t>     Accuracy for class Uncropped land is: 77.44% 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  <a:p>
            <a:br>
              <a:rPr lang="en-GB" dirty="0">
                <a:solidFill>
                  <a:schemeClr val="accent6">
                    <a:lumMod val="50000"/>
                  </a:schemeClr>
                </a:solidFill>
                <a:highlight>
                  <a:srgbClr val="000000"/>
                </a:highlight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363695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492768"/>
          </a:xfrm>
        </p:spPr>
        <p:txBody>
          <a:bodyPr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Training History:</a:t>
            </a: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F1C2284-2416-6D40-A647-ACC4CF4A6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2" y="2128603"/>
            <a:ext cx="6965083" cy="40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1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7970" y="1537315"/>
            <a:ext cx="7551571" cy="486586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Seven Crop Types :</a:t>
            </a:r>
            <a:r>
              <a:rPr lang="en-GB" sz="2400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</a:t>
            </a:r>
          </a:p>
          <a:p>
            <a:r>
              <a:rPr lang="en-GB" sz="2400" dirty="0"/>
              <a:t>     </a:t>
            </a:r>
            <a:r>
              <a:rPr lang="en-GB" sz="2400" i="1" u="sng" dirty="0"/>
              <a:t>The number of instances for each crop in train set(the    test set was not augmented):</a:t>
            </a:r>
          </a:p>
          <a:p>
            <a:r>
              <a:rPr lang="en-GB" sz="2400" dirty="0"/>
              <a:t>     Grass: 5000 </a:t>
            </a:r>
          </a:p>
          <a:p>
            <a:r>
              <a:rPr lang="en-GB" sz="2400" dirty="0"/>
              <a:t>     Oilseed rape (winter): 5000 </a:t>
            </a:r>
          </a:p>
          <a:p>
            <a:r>
              <a:rPr lang="en-GB" sz="2400" dirty="0"/>
              <a:t>     Barley (Winter): 5000 </a:t>
            </a:r>
          </a:p>
          <a:p>
            <a:r>
              <a:rPr lang="en-GB" sz="2400" dirty="0"/>
              <a:t>     Barley (spring): 5000 </a:t>
            </a:r>
          </a:p>
          <a:p>
            <a:r>
              <a:rPr lang="en-GB" sz="2400" dirty="0"/>
              <a:t>     Uncropped land: 3230 </a:t>
            </a:r>
          </a:p>
          <a:p>
            <a:r>
              <a:rPr lang="en-GB" sz="2400" dirty="0"/>
              <a:t>     Forage Maize: 2837 </a:t>
            </a:r>
          </a:p>
          <a:p>
            <a:r>
              <a:rPr lang="en-GB" sz="2400" dirty="0"/>
              <a:t>     Beans: 2212</a:t>
            </a:r>
          </a:p>
          <a:p>
            <a:r>
              <a:rPr lang="en-GB" sz="2400" dirty="0"/>
              <a:t>      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  <a:p>
            <a:br>
              <a:rPr lang="en-GB" dirty="0">
                <a:solidFill>
                  <a:schemeClr val="accent6">
                    <a:lumMod val="50000"/>
                  </a:schemeClr>
                </a:solidFill>
                <a:highlight>
                  <a:srgbClr val="000000"/>
                </a:highlight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III (Augmented Train Set)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168399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286" y="1537315"/>
            <a:ext cx="7964314" cy="4492768"/>
          </a:xfrm>
        </p:spPr>
        <p:txBody>
          <a:bodyPr/>
          <a:lstStyle/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-    Overall accuracy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on training set: 96.23% </a:t>
            </a:r>
            <a:endParaRPr lang="en-GB" sz="2400" b="1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Overall accuracy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on test set: 74.74%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</a:rPr>
              <a:t>Accuracy for each crop type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en-GB" sz="2400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GB" sz="2400" dirty="0"/>
              <a:t>Accuracy for class Barley (winter) is: 64.51% </a:t>
            </a:r>
          </a:p>
          <a:p>
            <a:r>
              <a:rPr lang="en-GB" sz="2400" dirty="0"/>
              <a:t>      Accuracy for class Barley (spring) is: 71.15% </a:t>
            </a:r>
          </a:p>
          <a:p>
            <a:r>
              <a:rPr lang="en-GB" sz="2400" dirty="0"/>
              <a:t>      Accuracy for class Beans is: 82.67% </a:t>
            </a:r>
          </a:p>
          <a:p>
            <a:r>
              <a:rPr lang="en-GB" sz="2400" dirty="0"/>
              <a:t>      Accuracy for class Forage Maize is: 88.03% </a:t>
            </a:r>
          </a:p>
          <a:p>
            <a:r>
              <a:rPr lang="en-GB" sz="2400" dirty="0"/>
              <a:t>      Accuracy for class Grass is: 82.67% </a:t>
            </a:r>
          </a:p>
          <a:p>
            <a:r>
              <a:rPr lang="en-GB" sz="2400" dirty="0"/>
              <a:t>      Accuracy for class Oilseed rape (winter) is: 67.45% </a:t>
            </a:r>
          </a:p>
          <a:p>
            <a:r>
              <a:rPr lang="en-GB" sz="2400" dirty="0"/>
              <a:t>      Accuracy for class Uncropped land is: 93.04% </a:t>
            </a:r>
            <a:endParaRPr lang="en-GB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    </a:t>
            </a:r>
          </a:p>
          <a:p>
            <a:br>
              <a:rPr lang="en-GB" dirty="0">
                <a:solidFill>
                  <a:schemeClr val="accent6">
                    <a:lumMod val="50000"/>
                  </a:schemeClr>
                </a:solidFill>
                <a:highlight>
                  <a:srgbClr val="000000"/>
                </a:highlight>
              </a:rPr>
            </a:br>
            <a:endParaRPr lang="en-GB" dirty="0">
              <a:solidFill>
                <a:schemeClr val="accent6">
                  <a:lumMod val="50000"/>
                </a:schemeClr>
              </a:solidFill>
              <a:highlight>
                <a:srgbClr val="000000"/>
              </a:highlight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III(Augmented Train Set)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2863732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492768"/>
          </a:xfrm>
        </p:spPr>
        <p:txBody>
          <a:bodyPr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Training History:</a:t>
            </a: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chemeClr val="accent6">
                  <a:lumMod val="50000"/>
                </a:schemeClr>
              </a:solidFill>
              <a:latin typeface="Drugs"/>
            </a:endParaRP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Model for Data Set III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151E7CA4-4C24-FB4C-B5ED-461C45B9D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3" y="2204243"/>
            <a:ext cx="7125232" cy="41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4" y="1317356"/>
            <a:ext cx="5783542" cy="5272385"/>
          </a:xfrm>
        </p:spPr>
        <p:txBody>
          <a:bodyPr/>
          <a:lstStyle/>
          <a:p>
            <a:r>
              <a:rPr lang="en-GB" sz="2400" b="1" u="sng" dirty="0"/>
              <a:t>Pros: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Short training time (only 40 mins for data set I)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High Accuracy on detecting small number of  crop types 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Small information loss </a:t>
            </a:r>
          </a:p>
          <a:p>
            <a:r>
              <a:rPr lang="en-GB" sz="2400" b="1" u="sng" dirty="0"/>
              <a:t>Cons: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Relative lower accuracy on detecting large number of crop types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Sensitive to imbalanced data </a:t>
            </a:r>
          </a:p>
          <a:p>
            <a:r>
              <a:rPr lang="en-GB" sz="2400" dirty="0"/>
              <a:t>-   Struggling with detecting very similar crops (</a:t>
            </a:r>
            <a:r>
              <a:rPr lang="en-GB" sz="2400" dirty="0" err="1"/>
              <a:t>e.g</a:t>
            </a:r>
            <a:r>
              <a:rPr lang="en-GB" sz="2400" dirty="0"/>
              <a:t> winter Barley &amp; spring Barley)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4FF13-A3B1-4A87-AADB-DA78299207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128" y="0"/>
            <a:ext cx="4706872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6B86376A-0E39-40FC-81CF-58F27A8F7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09716" cy="1165347"/>
          </a:xfrm>
        </p:spPr>
        <p:txBody>
          <a:bodyPr/>
          <a:lstStyle/>
          <a:p>
            <a:r>
              <a:rPr lang="en-US" sz="4400" dirty="0"/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146160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415D47E-1030-4DAA-BAA7-76278ACC18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37E85D-49C4-4CBA-9BC2-780F55F4C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15E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C84A-E425-4B52-BA01-E79C59F50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3" y="5715000"/>
            <a:ext cx="2031994" cy="50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1D7554-475C-438F-98EF-1EDDC4CF2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216" y="2244436"/>
            <a:ext cx="9144000" cy="16529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Thank you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4CD66A8-93CE-470A-89FC-4955B8232034}"/>
              </a:ext>
            </a:extLst>
          </p:cNvPr>
          <p:cNvSpPr txBox="1">
            <a:spLocks/>
          </p:cNvSpPr>
          <p:nvPr/>
        </p:nvSpPr>
        <p:spPr>
          <a:xfrm>
            <a:off x="3638091" y="4097424"/>
            <a:ext cx="4788817" cy="77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9842" y="1783830"/>
            <a:ext cx="7796642" cy="4392117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1800" dirty="0"/>
              <a:t>-   A Deep Learning algorithm </a:t>
            </a:r>
          </a:p>
          <a:p>
            <a:pPr algn="l">
              <a:lnSpc>
                <a:spcPct val="100000"/>
              </a:lnSpc>
            </a:pPr>
            <a:r>
              <a:rPr lang="en-US" sz="1800" dirty="0"/>
              <a:t>-   Require much lower pre-processing compared to other classification algorithms</a:t>
            </a:r>
          </a:p>
          <a:p>
            <a:pPr algn="l">
              <a:lnSpc>
                <a:spcPct val="100000"/>
              </a:lnSpc>
            </a:pPr>
            <a:r>
              <a:rPr lang="en-US" sz="1800" dirty="0"/>
              <a:t>-   Take images as inputs </a:t>
            </a:r>
          </a:p>
          <a:p>
            <a:pPr algn="l">
              <a:lnSpc>
                <a:spcPct val="100000"/>
              </a:lnSpc>
            </a:pPr>
            <a:r>
              <a:rPr lang="en-US" sz="1800" dirty="0"/>
              <a:t>-   Assign importance to various objects in the images to differentiate one from the other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876" y="454817"/>
            <a:ext cx="6586628" cy="1165347"/>
          </a:xfrm>
        </p:spPr>
        <p:txBody>
          <a:bodyPr/>
          <a:lstStyle/>
          <a:p>
            <a:r>
              <a:rPr lang="en-US" sz="3600" dirty="0"/>
              <a:t>Convolutional Neural Networks (CNN)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CE87E-416F-48DE-BB48-DD7708272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484" y="0"/>
            <a:ext cx="3625516" cy="68580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A246010-DEF4-AB41-B402-D955E6BE4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2" y="3810502"/>
            <a:ext cx="6978495" cy="23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4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7830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tx1">
                    <a:lumMod val="50000"/>
                  </a:schemeClr>
                </a:solidFill>
                <a:latin typeface="Drugs"/>
              </a:rPr>
              <a:t>Accuracy: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Drugs"/>
              </a:rPr>
              <a:t>  </a:t>
            </a:r>
          </a:p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Drugs"/>
              </a:rPr>
              <a:t>     Measure the percentage of correct predictions of the model </a:t>
            </a:r>
          </a:p>
          <a:p>
            <a:endParaRPr lang="en-GB" sz="2400" dirty="0">
              <a:solidFill>
                <a:schemeClr val="tx1">
                  <a:lumMod val="50000"/>
                </a:schemeClr>
              </a:solidFill>
              <a:latin typeface="Drugs"/>
            </a:endParaRPr>
          </a:p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tx1">
                    <a:lumMod val="50000"/>
                  </a:schemeClr>
                </a:solidFill>
                <a:latin typeface="Drugs"/>
              </a:rPr>
              <a:t>Loss:</a:t>
            </a:r>
          </a:p>
          <a:p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Drugs"/>
              </a:rPr>
              <a:t>     Imply how poorly a model behaves in each training iteration (need to be reduced)</a:t>
            </a:r>
            <a:endParaRPr lang="en-GB" sz="2400" b="1" u="sng" dirty="0">
              <a:solidFill>
                <a:schemeClr val="tx1">
                  <a:lumMod val="50000"/>
                </a:schemeClr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/>
              <a:t>Model Evaluation Metrics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157889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4" y="1620164"/>
            <a:ext cx="7234903" cy="496957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400" dirty="0"/>
              <a:t>One input layer, one output layer, and twelve hidden layers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551,043 parameters </a:t>
            </a:r>
          </a:p>
          <a:p>
            <a:endParaRPr lang="en-GB" sz="2400" dirty="0"/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5281186" cy="1165347"/>
          </a:xfrm>
        </p:spPr>
        <p:txBody>
          <a:bodyPr/>
          <a:lstStyle/>
          <a:p>
            <a:r>
              <a:rPr lang="en-US" sz="3600" dirty="0"/>
              <a:t>Sequential</a:t>
            </a:r>
            <a:r>
              <a:rPr lang="en-US" dirty="0"/>
              <a:t> </a:t>
            </a:r>
            <a:r>
              <a:rPr lang="en-US" sz="3600" dirty="0"/>
              <a:t>CNN Model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CE87E-416F-48DE-BB48-DD7708272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343" y="0"/>
            <a:ext cx="3572655" cy="6858000"/>
          </a:xfrm>
          <a:prstGeom prst="rect">
            <a:avLst/>
          </a:prstGeom>
        </p:spPr>
      </p:pic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30A7B74B-D9EF-1849-AA1A-27C50D94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70" y="2785511"/>
            <a:ext cx="7090347" cy="39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2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4" y="1620164"/>
            <a:ext cx="7234903" cy="4969577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-   Problem 1:  </a:t>
            </a:r>
            <a:r>
              <a:rPr lang="en-GB" sz="2800" dirty="0"/>
              <a:t>Vanishing Gradients</a:t>
            </a:r>
            <a:r>
              <a:rPr lang="en-GB" sz="2400" dirty="0"/>
              <a:t> </a:t>
            </a:r>
          </a:p>
          <a:p>
            <a:r>
              <a:rPr lang="en-GB" sz="2400" dirty="0"/>
              <a:t>       Some neurons can “die” in the training and become ineffective, so this can cause high information loss.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-   </a:t>
            </a:r>
            <a:r>
              <a:rPr lang="en-US" sz="2800" dirty="0"/>
              <a:t>Problem 2:  </a:t>
            </a:r>
            <a:r>
              <a:rPr lang="en-GB" sz="2800" dirty="0"/>
              <a:t>Optimization Difficulty</a:t>
            </a:r>
          </a:p>
          <a:p>
            <a:r>
              <a:rPr lang="en-GB" sz="2800" dirty="0"/>
              <a:t>     </a:t>
            </a:r>
            <a:r>
              <a:rPr lang="en-GB" sz="2400" dirty="0"/>
              <a:t>If parameters increase due to increasing depth (more layers), training the network becomes very difficult.</a:t>
            </a:r>
          </a:p>
          <a:p>
            <a:endParaRPr lang="en-GB" sz="2800" dirty="0"/>
          </a:p>
          <a:p>
            <a:r>
              <a:rPr lang="en-GB" sz="2400" dirty="0"/>
              <a:t>       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5281186" cy="1165347"/>
          </a:xfrm>
        </p:spPr>
        <p:txBody>
          <a:bodyPr/>
          <a:lstStyle/>
          <a:p>
            <a:r>
              <a:rPr lang="en-US" sz="3600" dirty="0"/>
              <a:t>Sequential</a:t>
            </a:r>
            <a:r>
              <a:rPr lang="en-US" dirty="0"/>
              <a:t> </a:t>
            </a:r>
            <a:r>
              <a:rPr lang="en-US" sz="3600" dirty="0"/>
              <a:t>CNN Model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CE87E-416F-48DE-BB48-DD7708272E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343" y="0"/>
            <a:ext cx="3572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2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CAC6D-55D7-4C27-89B0-219317E4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294" y="0"/>
            <a:ext cx="349770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DB2C918-88AE-9542-BE33-3529A54DF4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Deep Learning Architecture</a:t>
            </a:r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F37DB3-4965-8847-9DFF-0338A7BA5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6" y="1885949"/>
            <a:ext cx="7844644" cy="45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8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63396"/>
            <a:ext cx="700454" cy="626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CAC6D-55D7-4C27-89B0-219317E437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4294" y="0"/>
            <a:ext cx="349770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DB2C918-88AE-9542-BE33-3529A54DF4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/>
              <a:t>ResNet</a:t>
            </a:r>
            <a:r>
              <a:rPr lang="en-US" sz="3600" dirty="0"/>
              <a:t> Deep Learning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65562-3C0E-3F40-9F67-6075B2FE77C7}"/>
              </a:ext>
            </a:extLst>
          </p:cNvPr>
          <p:cNvSpPr txBox="1"/>
          <p:nvPr/>
        </p:nvSpPr>
        <p:spPr>
          <a:xfrm>
            <a:off x="814813" y="1888761"/>
            <a:ext cx="7714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/>
              <a:t>ResNet</a:t>
            </a:r>
            <a:r>
              <a:rPr lang="en-US" sz="2400" dirty="0"/>
              <a:t> first introduced the concept of “skip connection”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Fasten the training of the model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Prevent information loss and errors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3C91D7-7DB9-824C-854A-470D6D4D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6" y="3298528"/>
            <a:ext cx="8250420" cy="307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2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783018"/>
          </a:xfrm>
        </p:spPr>
        <p:txBody>
          <a:bodyPr/>
          <a:lstStyle/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For each data set, we spilt it into train set, validation set and test set:</a:t>
            </a:r>
          </a:p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Train set: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The largest part on the data set (70%)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We trained over model based on the train set to “learn” information of images</a:t>
            </a:r>
          </a:p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Validation set: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The ‘test set’ in the training progress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To get a sense of how well the model is doing on images that were not used in training</a:t>
            </a:r>
          </a:p>
          <a:p>
            <a:pPr marL="342900" indent="-342900">
              <a:buFontTx/>
              <a:buChar char="-"/>
            </a:pPr>
            <a:r>
              <a:rPr lang="en-GB" sz="2400" b="1" u="sng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Test set: 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An ‘independent’ dataset that model did not see before </a:t>
            </a:r>
          </a:p>
          <a:p>
            <a:r>
              <a:rPr lang="en-GB" sz="2400" dirty="0">
                <a:solidFill>
                  <a:schemeClr val="accent6">
                    <a:lumMod val="50000"/>
                  </a:schemeClr>
                </a:solidFill>
                <a:latin typeface="Drugs"/>
              </a:rPr>
              <a:t>     We can use test set to get the unbiased evaluation of our model</a:t>
            </a: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/>
              <a:t>Spilt Data Sets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792980"/>
              </p:ext>
            </p:extLst>
          </p:nvPr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685383"/>
              </p:ext>
            </p:extLst>
          </p:nvPr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4077679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327CE-CE00-4ADF-85E5-2E61F91E9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4813" y="1620165"/>
            <a:ext cx="7172075" cy="478301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Data Set I:  3 Crop Types  16893 instances </a:t>
            </a:r>
          </a:p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    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Barley (Spring), Wheat (Spring), and Oats (Spring)</a:t>
            </a: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   </a:t>
            </a: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-     </a:t>
            </a: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Data Set II:  6 Crop Types  18275 instances</a:t>
            </a:r>
          </a:p>
          <a:p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     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Barley (Spring), Grass, Oilseed rape (winter), Uncropped land,</a:t>
            </a: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       Forage Maize, Beans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accent2">
                  <a:lumMod val="50000"/>
                </a:schemeClr>
              </a:solidFill>
              <a:latin typeface="Drugs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Data Set III:  Augmented Train Set   23279 instances</a:t>
            </a:r>
          </a:p>
          <a:p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Drugs"/>
              </a:rPr>
              <a:t>      7 Crop Types (contains two very similar crop types)</a:t>
            </a:r>
          </a:p>
          <a:p>
            <a:r>
              <a:rPr lang="en-GB" sz="2000" i="1" dirty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en-GB" sz="2000" i="1" u="sng" dirty="0">
                <a:solidFill>
                  <a:schemeClr val="accent2">
                    <a:lumMod val="50000"/>
                  </a:schemeClr>
                </a:solidFill>
              </a:rPr>
              <a:t>Barley (Spring), Barley (Winter),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</a:rPr>
              <a:t>Grass, Oilseed rape (winter),  Uncropped land,   Forage Maize, Beans</a:t>
            </a:r>
          </a:p>
          <a:p>
            <a:endParaRPr lang="en-GB" sz="2400" dirty="0">
              <a:solidFill>
                <a:srgbClr val="0070C0"/>
              </a:solidFill>
              <a:latin typeface="Drugs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rugs"/>
                <a:ea typeface="+mn-ea"/>
                <a:cs typeface="+mn-cs"/>
              </a:rPr>
              <a:t> 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8FC28-B54F-49E9-B3E1-88BD86F97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814" y="454817"/>
            <a:ext cx="6275534" cy="1165347"/>
          </a:xfrm>
        </p:spPr>
        <p:txBody>
          <a:bodyPr/>
          <a:lstStyle/>
          <a:p>
            <a:r>
              <a:rPr lang="en-US" sz="3600" dirty="0"/>
              <a:t>Three Preprocessed Data Sets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18ABA8-86D0-460F-B055-6C2284221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8347" y="5912596"/>
            <a:ext cx="700454" cy="626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25734C-1E13-4EB0-93A7-8A906DFCC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835" y="899650"/>
            <a:ext cx="3433878" cy="3976068"/>
          </a:xfrm>
          <a:prstGeom prst="rect">
            <a:avLst/>
          </a:prstGeom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4561A090-C830-422A-B3AD-00BF97D9D1EB}"/>
              </a:ext>
            </a:extLst>
          </p:cNvPr>
          <p:cNvGraphicFramePr>
            <a:graphicFrameLocks noGrp="1"/>
          </p:cNvGraphicFramePr>
          <p:nvPr/>
        </p:nvGraphicFramePr>
        <p:xfrm>
          <a:off x="8492836" y="5545403"/>
          <a:ext cx="1440544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4">
                  <a:extLst>
                    <a:ext uri="{9D8B030D-6E8A-4147-A177-3AD203B41FA5}">
                      <a16:colId xmlns:a16="http://schemas.microsoft.com/office/drawing/2014/main" val="2646049397"/>
                    </a:ext>
                  </a:extLst>
                </a:gridCol>
              </a:tblGrid>
              <a:tr h="116628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2878737"/>
                  </a:ext>
                </a:extLst>
              </a:tr>
            </a:tbl>
          </a:graphicData>
        </a:graphic>
      </p:graphicFrame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9D70C7AC-D4D4-4FB5-8F34-2F2A9194403A}"/>
              </a:ext>
            </a:extLst>
          </p:cNvPr>
          <p:cNvGraphicFramePr>
            <a:graphicFrameLocks noGrp="1"/>
          </p:cNvGraphicFramePr>
          <p:nvPr/>
        </p:nvGraphicFramePr>
        <p:xfrm>
          <a:off x="10486169" y="5545403"/>
          <a:ext cx="1440545" cy="116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545">
                  <a:extLst>
                    <a:ext uri="{9D8B030D-6E8A-4147-A177-3AD203B41FA5}">
                      <a16:colId xmlns:a16="http://schemas.microsoft.com/office/drawing/2014/main" val="3464913373"/>
                    </a:ext>
                  </a:extLst>
                </a:gridCol>
              </a:tblGrid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OSR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26701"/>
                  </a:ext>
                </a:extLst>
              </a:tr>
              <a:tr h="5831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703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8F23FB9-6D6D-4B23-9B6F-0DD3179E7512}"/>
              </a:ext>
            </a:extLst>
          </p:cNvPr>
          <p:cNvSpPr txBox="1"/>
          <p:nvPr/>
        </p:nvSpPr>
        <p:spPr>
          <a:xfrm>
            <a:off x="8492835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7EC778-626E-45E9-8C21-C13813F838F5}"/>
              </a:ext>
            </a:extLst>
          </p:cNvPr>
          <p:cNvSpPr txBox="1"/>
          <p:nvPr/>
        </p:nvSpPr>
        <p:spPr>
          <a:xfrm>
            <a:off x="10486169" y="5184091"/>
            <a:ext cx="144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Year 2</a:t>
            </a:r>
          </a:p>
        </p:txBody>
      </p:sp>
    </p:spTree>
    <p:extLst>
      <p:ext uri="{BB962C8B-B14F-4D97-AF65-F5344CB8AC3E}">
        <p14:creationId xmlns:p14="http://schemas.microsoft.com/office/powerpoint/2010/main" val="412537318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6">
      <a:dk1>
        <a:srgbClr val="40515E"/>
      </a:dk1>
      <a:lt1>
        <a:sysClr val="window" lastClr="FFFFFF"/>
      </a:lt1>
      <a:dk2>
        <a:srgbClr val="FFFFFF"/>
      </a:dk2>
      <a:lt2>
        <a:srgbClr val="FFFFFF"/>
      </a:lt2>
      <a:accent1>
        <a:srgbClr val="92D050"/>
      </a:accent1>
      <a:accent2>
        <a:srgbClr val="40515E"/>
      </a:accent2>
      <a:accent3>
        <a:srgbClr val="387025"/>
      </a:accent3>
      <a:accent4>
        <a:srgbClr val="FFC000"/>
      </a:accent4>
      <a:accent5>
        <a:srgbClr val="FF0000"/>
      </a:accent5>
      <a:accent6>
        <a:srgbClr val="40515E"/>
      </a:accent6>
      <a:hlink>
        <a:srgbClr val="92D050"/>
      </a:hlink>
      <a:folHlink>
        <a:srgbClr val="92D050"/>
      </a:folHlink>
    </a:clrScheme>
    <a:fontScheme name="Custom 3">
      <a:majorFont>
        <a:latin typeface="Drugs"/>
        <a:ea typeface=""/>
        <a:cs typeface=""/>
      </a:majorFont>
      <a:minorFont>
        <a:latin typeface="Drug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9E1AA6A-D136-4F03-A55A-9B6FA29D2896}" vid="{29A1FC20-0449-471C-BF9C-62BF547DE9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985</TotalTime>
  <Words>999</Words>
  <Application>Microsoft Macintosh PowerPoint</Application>
  <PresentationFormat>Widescreen</PresentationFormat>
  <Paragraphs>208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Drugs</vt:lpstr>
      <vt:lpstr>Arial</vt:lpstr>
      <vt:lpstr>Calibri</vt:lpstr>
      <vt:lpstr>Theme1</vt:lpstr>
      <vt:lpstr> Crop Type Detection Project</vt:lpstr>
      <vt:lpstr>Convolutional Neural Networks (CNN)</vt:lpstr>
      <vt:lpstr>Model Evaluation Metrics  </vt:lpstr>
      <vt:lpstr>Sequential CNN Model</vt:lpstr>
      <vt:lpstr>Sequential CNN Model</vt:lpstr>
      <vt:lpstr>ResNet Deep Learning Architecture</vt:lpstr>
      <vt:lpstr>ResNet Deep Learning Architecture</vt:lpstr>
      <vt:lpstr>Spilt Data Sets </vt:lpstr>
      <vt:lpstr>Three Preprocessed Data Sets</vt:lpstr>
      <vt:lpstr>ResNet Model for Data Set I</vt:lpstr>
      <vt:lpstr>ResNet Model for Data Set I</vt:lpstr>
      <vt:lpstr>ResNet Model for Data Set II</vt:lpstr>
      <vt:lpstr>ResNet Model for Data Set II</vt:lpstr>
      <vt:lpstr>ResNet Model for Data Set II</vt:lpstr>
      <vt:lpstr>ResNet Model for Data Set III (Augmented Train Set)</vt:lpstr>
      <vt:lpstr>ResNet Model for Data Set III(Augmented Train Set) </vt:lpstr>
      <vt:lpstr>ResNet Model for Data Set III</vt:lpstr>
      <vt:lpstr>Summary:</vt:lpstr>
      <vt:lpstr>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 ML Projects Summer 2021</dc:title>
  <dc:creator>Tom Westerman</dc:creator>
  <cp:lastModifiedBy>Liu Chang</cp:lastModifiedBy>
  <cp:revision>63</cp:revision>
  <dcterms:created xsi:type="dcterms:W3CDTF">2021-06-08T14:56:29Z</dcterms:created>
  <dcterms:modified xsi:type="dcterms:W3CDTF">2021-07-30T11:30:08Z</dcterms:modified>
</cp:coreProperties>
</file>